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6" r:id="rId4"/>
    <p:sldId id="277" r:id="rId5"/>
    <p:sldId id="278" r:id="rId6"/>
    <p:sldId id="279" r:id="rId7"/>
    <p:sldId id="280" r:id="rId8"/>
    <p:sldId id="281" r:id="rId9"/>
    <p:sldId id="257" r:id="rId10"/>
    <p:sldId id="282" r:id="rId11"/>
    <p:sldId id="283" r:id="rId12"/>
    <p:sldId id="284" r:id="rId13"/>
    <p:sldId id="275" r:id="rId14"/>
    <p:sldId id="262" r:id="rId15"/>
    <p:sldId id="272" r:id="rId16"/>
    <p:sldId id="273" r:id="rId1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81" d="100"/>
          <a:sy n="81" d="100"/>
        </p:scale>
        <p:origin x="-21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2776687"/>
            <a:chOff x="0" y="0"/>
            <a:chExt cx="12192000" cy="2776687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12192000" cy="2481943"/>
            </a:xfrm>
            <a:prstGeom prst="rect">
              <a:avLst/>
            </a:prstGeom>
            <a:solidFill>
              <a:srgbClr val="33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2520718"/>
              <a:ext cx="12192000" cy="16928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9134" y="195941"/>
              <a:ext cx="1676066" cy="1676066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 userDrawn="1"/>
          </p:nvSpPr>
          <p:spPr>
            <a:xfrm>
              <a:off x="4125687" y="1851352"/>
              <a:ext cx="53339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320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DIREKTORAT</a:t>
              </a:r>
              <a:r>
                <a:rPr lang="id-ID" sz="3200" baseline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 PENDIDIKAN</a:t>
              </a:r>
              <a:endParaRPr lang="id-ID" sz="320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2685610"/>
              <a:ext cx="12192000" cy="9107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569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3900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312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93A-29B3-41BA-959A-164FA388029A}" type="datetimeFigureOut">
              <a:rPr lang="id-ID" smtClean="0"/>
              <a:t>06/12/2017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52508-2FD2-43A7-B9D0-0AF42EA403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71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93A-29B3-41BA-959A-164FA388029A}" type="datetimeFigureOut">
              <a:rPr lang="id-ID" smtClean="0"/>
              <a:t>06/12/2017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52508-2FD2-43A7-B9D0-0AF42EA403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467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759355"/>
            <a:ext cx="12192000" cy="1130813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 userDrawn="1"/>
        </p:nvSpPr>
        <p:spPr>
          <a:xfrm>
            <a:off x="0" y="5558387"/>
            <a:ext cx="12192000" cy="164345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65" y="5846083"/>
            <a:ext cx="934704" cy="93470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319296" y="6072137"/>
            <a:ext cx="477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smtClean="0">
                <a:solidFill>
                  <a:schemeClr val="bg1"/>
                </a:solidFill>
                <a:latin typeface="Trebuchet MS" panose="020B0603020202020204" pitchFamily="34" charset="0"/>
              </a:rPr>
              <a:t>DIREKTORAT</a:t>
            </a:r>
            <a:r>
              <a:rPr lang="id-ID" sz="2400" baseline="0" smtClean="0">
                <a:solidFill>
                  <a:schemeClr val="bg1"/>
                </a:solidFill>
                <a:latin typeface="Trebuchet MS" panose="020B0603020202020204" pitchFamily="34" charset="0"/>
              </a:rPr>
              <a:t> PENDIDIKAN</a:t>
            </a:r>
            <a:endParaRPr lang="id-ID" sz="240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5499584"/>
            <a:ext cx="12192000" cy="910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9010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5759355"/>
            <a:ext cx="5561704" cy="1130813"/>
          </a:xfrm>
          <a:custGeom>
            <a:avLst/>
            <a:gdLst>
              <a:gd name="connsiteX0" fmla="*/ 0 w 3238052"/>
              <a:gd name="connsiteY0" fmla="*/ 0 h 1130813"/>
              <a:gd name="connsiteX1" fmla="*/ 3238052 w 3238052"/>
              <a:gd name="connsiteY1" fmla="*/ 0 h 1130813"/>
              <a:gd name="connsiteX2" fmla="*/ 3238052 w 3238052"/>
              <a:gd name="connsiteY2" fmla="*/ 1130813 h 1130813"/>
              <a:gd name="connsiteX3" fmla="*/ 0 w 3238052"/>
              <a:gd name="connsiteY3" fmla="*/ 1130813 h 1130813"/>
              <a:gd name="connsiteX4" fmla="*/ 0 w 3238052"/>
              <a:gd name="connsiteY4" fmla="*/ 0 h 1130813"/>
              <a:gd name="connsiteX0" fmla="*/ 0 w 3238052"/>
              <a:gd name="connsiteY0" fmla="*/ 0 h 1130813"/>
              <a:gd name="connsiteX1" fmla="*/ 3238052 w 3238052"/>
              <a:gd name="connsiteY1" fmla="*/ 0 h 1130813"/>
              <a:gd name="connsiteX2" fmla="*/ 2086984 w 3238052"/>
              <a:gd name="connsiteY2" fmla="*/ 1109298 h 1130813"/>
              <a:gd name="connsiteX3" fmla="*/ 0 w 3238052"/>
              <a:gd name="connsiteY3" fmla="*/ 1130813 h 1130813"/>
              <a:gd name="connsiteX4" fmla="*/ 0 w 3238052"/>
              <a:gd name="connsiteY4" fmla="*/ 0 h 1130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8052" h="1130813">
                <a:moveTo>
                  <a:pt x="0" y="0"/>
                </a:moveTo>
                <a:lnTo>
                  <a:pt x="3238052" y="0"/>
                </a:lnTo>
                <a:lnTo>
                  <a:pt x="2086984" y="1109298"/>
                </a:lnTo>
                <a:lnTo>
                  <a:pt x="0" y="1130813"/>
                </a:lnTo>
                <a:lnTo>
                  <a:pt x="0" y="0"/>
                </a:lnTo>
                <a:close/>
              </a:path>
            </a:pathLst>
          </a:cu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/>
          <p:cNvSpPr/>
          <p:nvPr userDrawn="1"/>
        </p:nvSpPr>
        <p:spPr>
          <a:xfrm>
            <a:off x="0" y="5590661"/>
            <a:ext cx="5561704" cy="142829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ectangle 20"/>
          <p:cNvSpPr/>
          <p:nvPr userDrawn="1"/>
        </p:nvSpPr>
        <p:spPr>
          <a:xfrm>
            <a:off x="0" y="5544942"/>
            <a:ext cx="5561704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975453" y="2114211"/>
            <a:ext cx="10227012" cy="207730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1434278" y="4432151"/>
            <a:ext cx="10515600" cy="957278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546158" y="0"/>
            <a:ext cx="6103041" cy="2744624"/>
            <a:chOff x="6546158" y="0"/>
            <a:chExt cx="6103041" cy="2744624"/>
          </a:xfrm>
        </p:grpSpPr>
        <p:sp>
          <p:nvSpPr>
            <p:cNvPr id="8" name="Rectangle 7"/>
            <p:cNvSpPr/>
            <p:nvPr userDrawn="1"/>
          </p:nvSpPr>
          <p:spPr>
            <a:xfrm>
              <a:off x="6546159" y="0"/>
              <a:ext cx="5645841" cy="2481944"/>
            </a:xfrm>
            <a:custGeom>
              <a:avLst/>
              <a:gdLst>
                <a:gd name="connsiteX0" fmla="*/ 0 w 8066312"/>
                <a:gd name="connsiteY0" fmla="*/ 0 h 2481944"/>
                <a:gd name="connsiteX1" fmla="*/ 8066312 w 8066312"/>
                <a:gd name="connsiteY1" fmla="*/ 0 h 2481944"/>
                <a:gd name="connsiteX2" fmla="*/ 8066312 w 8066312"/>
                <a:gd name="connsiteY2" fmla="*/ 2481944 h 2481944"/>
                <a:gd name="connsiteX3" fmla="*/ 0 w 8066312"/>
                <a:gd name="connsiteY3" fmla="*/ 2481944 h 2481944"/>
                <a:gd name="connsiteX4" fmla="*/ 0 w 8066312"/>
                <a:gd name="connsiteY4" fmla="*/ 0 h 2481944"/>
                <a:gd name="connsiteX0" fmla="*/ 0 w 9540109"/>
                <a:gd name="connsiteY0" fmla="*/ 0 h 2492702"/>
                <a:gd name="connsiteX1" fmla="*/ 9540109 w 9540109"/>
                <a:gd name="connsiteY1" fmla="*/ 10758 h 2492702"/>
                <a:gd name="connsiteX2" fmla="*/ 9540109 w 9540109"/>
                <a:gd name="connsiteY2" fmla="*/ 2492702 h 2492702"/>
                <a:gd name="connsiteX3" fmla="*/ 1473797 w 9540109"/>
                <a:gd name="connsiteY3" fmla="*/ 2492702 h 2492702"/>
                <a:gd name="connsiteX4" fmla="*/ 0 w 9540109"/>
                <a:gd name="connsiteY4" fmla="*/ 0 h 2492702"/>
                <a:gd name="connsiteX0" fmla="*/ 1764255 w 8066312"/>
                <a:gd name="connsiteY0" fmla="*/ 0 h 2492702"/>
                <a:gd name="connsiteX1" fmla="*/ 8066312 w 8066312"/>
                <a:gd name="connsiteY1" fmla="*/ 10758 h 2492702"/>
                <a:gd name="connsiteX2" fmla="*/ 8066312 w 8066312"/>
                <a:gd name="connsiteY2" fmla="*/ 2492702 h 2492702"/>
                <a:gd name="connsiteX3" fmla="*/ 0 w 8066312"/>
                <a:gd name="connsiteY3" fmla="*/ 2492702 h 2492702"/>
                <a:gd name="connsiteX4" fmla="*/ 1764255 w 8066312"/>
                <a:gd name="connsiteY4" fmla="*/ 0 h 2492702"/>
                <a:gd name="connsiteX0" fmla="*/ 0 w 6302057"/>
                <a:gd name="connsiteY0" fmla="*/ 0 h 2492702"/>
                <a:gd name="connsiteX1" fmla="*/ 6302057 w 6302057"/>
                <a:gd name="connsiteY1" fmla="*/ 10758 h 2492702"/>
                <a:gd name="connsiteX2" fmla="*/ 6302057 w 6302057"/>
                <a:gd name="connsiteY2" fmla="*/ 2492702 h 2492702"/>
                <a:gd name="connsiteX3" fmla="*/ 656216 w 6302057"/>
                <a:gd name="connsiteY3" fmla="*/ 2492702 h 2492702"/>
                <a:gd name="connsiteX4" fmla="*/ 0 w 6302057"/>
                <a:gd name="connsiteY4" fmla="*/ 0 h 2492702"/>
                <a:gd name="connsiteX0" fmla="*/ 1947134 w 5645841"/>
                <a:gd name="connsiteY0" fmla="*/ 0 h 2481944"/>
                <a:gd name="connsiteX1" fmla="*/ 5645841 w 5645841"/>
                <a:gd name="connsiteY1" fmla="*/ 0 h 2481944"/>
                <a:gd name="connsiteX2" fmla="*/ 5645841 w 5645841"/>
                <a:gd name="connsiteY2" fmla="*/ 2481944 h 2481944"/>
                <a:gd name="connsiteX3" fmla="*/ 0 w 5645841"/>
                <a:gd name="connsiteY3" fmla="*/ 2481944 h 2481944"/>
                <a:gd name="connsiteX4" fmla="*/ 1947134 w 5645841"/>
                <a:gd name="connsiteY4" fmla="*/ 0 h 248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45841" h="2481944">
                  <a:moveTo>
                    <a:pt x="1947134" y="0"/>
                  </a:moveTo>
                  <a:lnTo>
                    <a:pt x="5645841" y="0"/>
                  </a:lnTo>
                  <a:lnTo>
                    <a:pt x="5645841" y="2481944"/>
                  </a:lnTo>
                  <a:lnTo>
                    <a:pt x="0" y="2481944"/>
                  </a:lnTo>
                  <a:lnTo>
                    <a:pt x="1947134" y="0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6546158" y="2508932"/>
              <a:ext cx="5645841" cy="187436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2200" y="160054"/>
              <a:ext cx="1676066" cy="1676066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 userDrawn="1"/>
          </p:nvSpPr>
          <p:spPr>
            <a:xfrm>
              <a:off x="7315200" y="1848913"/>
              <a:ext cx="53339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320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DIREKTORAT</a:t>
              </a:r>
              <a:r>
                <a:rPr lang="id-ID" sz="3200" baseline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 PENDIDIKAN</a:t>
              </a:r>
              <a:endParaRPr lang="id-ID" sz="320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6546158" y="2698905"/>
              <a:ext cx="5645842" cy="4571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999151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6"/>
          <p:cNvSpPr/>
          <p:nvPr userDrawn="1"/>
        </p:nvSpPr>
        <p:spPr>
          <a:xfrm>
            <a:off x="0" y="5759355"/>
            <a:ext cx="5561704" cy="1130813"/>
          </a:xfrm>
          <a:custGeom>
            <a:avLst/>
            <a:gdLst>
              <a:gd name="connsiteX0" fmla="*/ 0 w 3238052"/>
              <a:gd name="connsiteY0" fmla="*/ 0 h 1130813"/>
              <a:gd name="connsiteX1" fmla="*/ 3238052 w 3238052"/>
              <a:gd name="connsiteY1" fmla="*/ 0 h 1130813"/>
              <a:gd name="connsiteX2" fmla="*/ 3238052 w 3238052"/>
              <a:gd name="connsiteY2" fmla="*/ 1130813 h 1130813"/>
              <a:gd name="connsiteX3" fmla="*/ 0 w 3238052"/>
              <a:gd name="connsiteY3" fmla="*/ 1130813 h 1130813"/>
              <a:gd name="connsiteX4" fmla="*/ 0 w 3238052"/>
              <a:gd name="connsiteY4" fmla="*/ 0 h 1130813"/>
              <a:gd name="connsiteX0" fmla="*/ 0 w 3238052"/>
              <a:gd name="connsiteY0" fmla="*/ 0 h 1130813"/>
              <a:gd name="connsiteX1" fmla="*/ 3238052 w 3238052"/>
              <a:gd name="connsiteY1" fmla="*/ 0 h 1130813"/>
              <a:gd name="connsiteX2" fmla="*/ 2086984 w 3238052"/>
              <a:gd name="connsiteY2" fmla="*/ 1109298 h 1130813"/>
              <a:gd name="connsiteX3" fmla="*/ 0 w 3238052"/>
              <a:gd name="connsiteY3" fmla="*/ 1130813 h 1130813"/>
              <a:gd name="connsiteX4" fmla="*/ 0 w 3238052"/>
              <a:gd name="connsiteY4" fmla="*/ 0 h 1130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8052" h="1130813">
                <a:moveTo>
                  <a:pt x="0" y="0"/>
                </a:moveTo>
                <a:lnTo>
                  <a:pt x="3238052" y="0"/>
                </a:lnTo>
                <a:lnTo>
                  <a:pt x="2086984" y="1109298"/>
                </a:lnTo>
                <a:lnTo>
                  <a:pt x="0" y="1130813"/>
                </a:lnTo>
                <a:lnTo>
                  <a:pt x="0" y="0"/>
                </a:lnTo>
                <a:close/>
              </a:path>
            </a:pathLst>
          </a:cu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 userDrawn="1"/>
        </p:nvSpPr>
        <p:spPr>
          <a:xfrm>
            <a:off x="0" y="5590661"/>
            <a:ext cx="5561704" cy="142829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 userDrawn="1"/>
        </p:nvSpPr>
        <p:spPr>
          <a:xfrm>
            <a:off x="0" y="5544942"/>
            <a:ext cx="5561704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65" y="5846083"/>
            <a:ext cx="934704" cy="934704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162969" y="6078765"/>
            <a:ext cx="477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smtClean="0">
                <a:solidFill>
                  <a:schemeClr val="bg1"/>
                </a:solidFill>
                <a:latin typeface="Trebuchet MS" panose="020B0603020202020204" pitchFamily="34" charset="0"/>
              </a:rPr>
              <a:t>DIREKTORAT</a:t>
            </a:r>
            <a:r>
              <a:rPr lang="id-ID" sz="2000" baseline="0" smtClean="0">
                <a:solidFill>
                  <a:schemeClr val="bg1"/>
                </a:solidFill>
                <a:latin typeface="Trebuchet MS" panose="020B0603020202020204" pitchFamily="34" charset="0"/>
              </a:rPr>
              <a:t> PENDIDIKAN</a:t>
            </a:r>
            <a:endParaRPr lang="id-ID" sz="200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33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93A-29B3-41BA-959A-164FA388029A}" type="datetimeFigureOut">
              <a:rPr lang="id-ID" smtClean="0"/>
              <a:t>06/12/2017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52508-2FD2-43A7-B9D0-0AF42EA403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209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93A-29B3-41BA-959A-164FA388029A}" type="datetimeFigureOut">
              <a:rPr lang="id-ID" smtClean="0"/>
              <a:t>06/12/2017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52508-2FD2-43A7-B9D0-0AF42EA403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886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93A-29B3-41BA-959A-164FA388029A}" type="datetimeFigureOut">
              <a:rPr lang="id-ID" smtClean="0"/>
              <a:t>06/12/2017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52508-2FD2-43A7-B9D0-0AF42EA403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851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93A-29B3-41BA-959A-164FA388029A}" type="datetimeFigureOut">
              <a:rPr lang="id-ID" smtClean="0"/>
              <a:t>06/12/2017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52508-2FD2-43A7-B9D0-0AF42EA403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808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993A-29B3-41BA-959A-164FA388029A}" type="datetimeFigureOut">
              <a:rPr lang="id-ID" smtClean="0"/>
              <a:t>06/12/2017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52508-2FD2-43A7-B9D0-0AF42EA403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020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B993A-29B3-41BA-959A-164FA388029A}" type="datetimeFigureOut">
              <a:rPr lang="id-ID" smtClean="0"/>
              <a:t>06/12/2017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52508-2FD2-43A7-B9D0-0AF42EA403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891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Evaluasi</a:t>
            </a:r>
            <a:r>
              <a:rPr lang="en-US" b="1" dirty="0" smtClean="0"/>
              <a:t> </a:t>
            </a:r>
            <a:r>
              <a:rPr lang="en-US" b="1" dirty="0" err="1" smtClean="0"/>
              <a:t>Kurikulum</a:t>
            </a:r>
            <a:r>
              <a:rPr lang="en-US" b="1" dirty="0" smtClean="0"/>
              <a:t> 2013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d-ID" b="1" dirty="0" smtClean="0"/>
              <a:t>Ahmad Muchlis</a:t>
            </a:r>
          </a:p>
          <a:p>
            <a:r>
              <a:rPr lang="id-ID" b="1" dirty="0" smtClean="0"/>
              <a:t>Kasubdit Pengkajian Pendidikan</a:t>
            </a:r>
          </a:p>
          <a:p>
            <a:endParaRPr lang="id-ID" b="1" dirty="0"/>
          </a:p>
          <a:p>
            <a:r>
              <a:rPr lang="en-US" b="1" dirty="0"/>
              <a:t>6</a:t>
            </a:r>
            <a:r>
              <a:rPr lang="id-ID" b="1" dirty="0" smtClean="0"/>
              <a:t> Desember 201</a:t>
            </a:r>
            <a:r>
              <a:rPr lang="en-US" b="1" dirty="0" smtClean="0"/>
              <a:t>7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39073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Format </a:t>
            </a:r>
            <a:r>
              <a:rPr lang="en-US" b="1" dirty="0" err="1" smtClean="0"/>
              <a:t>Evaluasi</a:t>
            </a:r>
            <a:r>
              <a:rPr lang="id-ID" b="1" dirty="0" smtClean="0"/>
              <a:t> </a:t>
            </a:r>
            <a:r>
              <a:rPr lang="en-US" b="1" dirty="0" err="1" smtClean="0"/>
              <a:t>Luaran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599"/>
            <a:ext cx="10515600" cy="3150919"/>
          </a:xfrm>
        </p:spPr>
        <p:txBody>
          <a:bodyPr>
            <a:normAutofit/>
          </a:bodyPr>
          <a:lstStyle/>
          <a:p>
            <a:pPr lvl="0"/>
            <a:r>
              <a:rPr lang="en-US" sz="3200" dirty="0" err="1" smtClean="0"/>
              <a:t>Metodologi</a:t>
            </a:r>
            <a:r>
              <a:rPr lang="en-US" sz="3200" dirty="0" smtClean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mekanisme</a:t>
            </a:r>
            <a:r>
              <a:rPr lang="en-US" sz="3200" dirty="0"/>
              <a:t> </a:t>
            </a:r>
            <a:r>
              <a:rPr lang="en-US" sz="3200" dirty="0" err="1"/>
              <a:t>evaluasi</a:t>
            </a:r>
            <a:endParaRPr lang="en-US" sz="3200" dirty="0"/>
          </a:p>
          <a:p>
            <a:pPr lvl="0"/>
            <a:r>
              <a:rPr lang="en-US" sz="3200" dirty="0"/>
              <a:t>(</a:t>
            </a:r>
            <a:r>
              <a:rPr lang="en-US" sz="3200" dirty="0" err="1"/>
              <a:t>Rekapitulasi</a:t>
            </a:r>
            <a:r>
              <a:rPr lang="en-US" sz="3200" dirty="0"/>
              <a:t>) data</a:t>
            </a:r>
          </a:p>
          <a:p>
            <a:r>
              <a:rPr lang="fi-FI" sz="3200" dirty="0" smtClean="0"/>
              <a:t>Analisis/diskusi </a:t>
            </a:r>
            <a:r>
              <a:rPr lang="fi-FI" sz="3200" dirty="0"/>
              <a:t>dan </a:t>
            </a:r>
            <a:r>
              <a:rPr lang="fi-FI" sz="3200" dirty="0" smtClean="0"/>
              <a:t>kesimpulan</a:t>
            </a:r>
          </a:p>
          <a:p>
            <a:r>
              <a:rPr lang="fi-FI" sz="3200" dirty="0" smtClean="0"/>
              <a:t>Rencana perbaikan/pengembangan.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697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Evaluasi</a:t>
            </a:r>
            <a:r>
              <a:rPr lang="en-US" b="1" dirty="0" smtClean="0"/>
              <a:t> </a:t>
            </a:r>
            <a:r>
              <a:rPr lang="en-US" b="1" dirty="0" err="1" smtClean="0"/>
              <a:t>Khusus</a:t>
            </a:r>
            <a:r>
              <a:rPr lang="en-US" b="1" dirty="0" smtClean="0"/>
              <a:t>: TPB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70275"/>
          </a:xfrm>
        </p:spPr>
        <p:txBody>
          <a:bodyPr/>
          <a:lstStyle/>
          <a:p>
            <a:r>
              <a:rPr lang="id-ID" dirty="0"/>
              <a:t>Proses pembelajaran pada tahap TPB diarahkan untuk meningkatkan </a:t>
            </a:r>
            <a:r>
              <a:rPr lang="id-ID" dirty="0" smtClean="0"/>
              <a:t>motivasi</a:t>
            </a:r>
            <a:r>
              <a:rPr lang="en-US" dirty="0" smtClean="0"/>
              <a:t> </a:t>
            </a:r>
            <a:r>
              <a:rPr lang="id-ID" dirty="0" smtClean="0"/>
              <a:t>mahasiswa </a:t>
            </a:r>
            <a:r>
              <a:rPr lang="id-ID" dirty="0"/>
              <a:t>dalam mempelajari dan memahami ilmu pengetahuan dasar </a:t>
            </a:r>
            <a:r>
              <a:rPr lang="id-ID" dirty="0" smtClean="0"/>
              <a:t>secara</a:t>
            </a:r>
            <a:r>
              <a:rPr lang="en-US" dirty="0" smtClean="0"/>
              <a:t> </a:t>
            </a:r>
            <a:r>
              <a:rPr lang="id-ID" dirty="0" smtClean="0"/>
              <a:t>komprehensif</a:t>
            </a:r>
            <a:r>
              <a:rPr lang="id-ID" dirty="0"/>
              <a:t>, </a:t>
            </a:r>
            <a:r>
              <a:rPr lang="id-ID" dirty="0" smtClean="0"/>
              <a:t>meletak</a:t>
            </a:r>
            <a:r>
              <a:rPr lang="en-US" dirty="0" smtClean="0"/>
              <a:t>k</a:t>
            </a:r>
            <a:r>
              <a:rPr lang="id-ID" dirty="0" smtClean="0"/>
              <a:t>an </a:t>
            </a:r>
            <a:r>
              <a:rPr lang="id-ID" dirty="0"/>
              <a:t>dasar pembangunan karakter (</a:t>
            </a:r>
            <a:r>
              <a:rPr lang="id-ID" i="1" dirty="0"/>
              <a:t>character building</a:t>
            </a:r>
            <a:r>
              <a:rPr lang="id-ID" dirty="0"/>
              <a:t>), </a:t>
            </a:r>
            <a:r>
              <a:rPr lang="id-ID" dirty="0" smtClean="0"/>
              <a:t>serta</a:t>
            </a:r>
            <a:r>
              <a:rPr lang="en-US" dirty="0" smtClean="0"/>
              <a:t> </a:t>
            </a:r>
            <a:r>
              <a:rPr lang="id-ID" dirty="0" smtClean="0"/>
              <a:t>menumbuhkan </a:t>
            </a:r>
            <a:r>
              <a:rPr lang="id-ID" dirty="0"/>
              <a:t>budaya belajar yang baik di ITB</a:t>
            </a:r>
            <a:r>
              <a:rPr lang="id-ID" dirty="0" smtClean="0"/>
              <a:t>.</a:t>
            </a:r>
            <a:r>
              <a:rPr lang="en-US" dirty="0" smtClean="0"/>
              <a:t> [SK SA 11/2012]</a:t>
            </a:r>
            <a:endParaRPr lang="id-ID" dirty="0" smtClean="0"/>
          </a:p>
          <a:p>
            <a:r>
              <a:rPr lang="fi-FI" dirty="0" smtClean="0"/>
              <a:t>Apakah hal-hal tersebut sudah dimiliki mahasiswa? Khususnya, apakah dasar </a:t>
            </a:r>
            <a:r>
              <a:rPr lang="fi-FI" dirty="0"/>
              <a:t>yang diperlukan sudah cukup dimiliki mahasiswa ketika diperlukan di matakuliah-matakuliah tahun kedua dan selanjutnya?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38045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Pemikiran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599"/>
            <a:ext cx="10515600" cy="315091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dirty="0" err="1" smtClean="0"/>
              <a:t>Empat</a:t>
            </a:r>
            <a:r>
              <a:rPr lang="en-US" sz="3200" dirty="0" smtClean="0"/>
              <a:t> </a:t>
            </a:r>
            <a:r>
              <a:rPr lang="en-US" sz="3200" dirty="0" err="1" smtClean="0"/>
              <a:t>isu</a:t>
            </a:r>
            <a:r>
              <a:rPr lang="en-US" sz="3200" dirty="0" smtClean="0"/>
              <a:t>/</a:t>
            </a:r>
            <a:r>
              <a:rPr lang="en-US" sz="3200" dirty="0" err="1" smtClean="0"/>
              <a:t>tema</a:t>
            </a:r>
            <a:r>
              <a:rPr lang="en-US" sz="3200" dirty="0" smtClean="0"/>
              <a:t>:</a:t>
            </a:r>
            <a:endParaRPr lang="en-US" sz="3200" dirty="0"/>
          </a:p>
          <a:p>
            <a:pPr lvl="0"/>
            <a:r>
              <a:rPr lang="en-US" sz="3200" i="1" dirty="0" smtClean="0"/>
              <a:t>Coding</a:t>
            </a:r>
          </a:p>
          <a:p>
            <a:pPr lvl="0"/>
            <a:r>
              <a:rPr lang="en-US" sz="3200" i="1" dirty="0" smtClean="0"/>
              <a:t>Big </a:t>
            </a:r>
            <a:r>
              <a:rPr lang="en-US" sz="3200" i="1" dirty="0"/>
              <a:t>data</a:t>
            </a:r>
          </a:p>
          <a:p>
            <a:r>
              <a:rPr lang="fi-FI" sz="3200" i="1" dirty="0" smtClean="0"/>
              <a:t>Artificial intelligence</a:t>
            </a:r>
          </a:p>
          <a:p>
            <a:r>
              <a:rPr lang="fi-FI" sz="3200" i="1" dirty="0" smtClean="0"/>
              <a:t>Sustainability</a:t>
            </a:r>
            <a:r>
              <a:rPr lang="fi-FI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513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1168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d-ID" sz="6000" b="1" dirty="0" smtClean="0">
                <a:solidFill>
                  <a:schemeClr val="accent5">
                    <a:lumMod val="75000"/>
                  </a:schemeClr>
                </a:solidFill>
              </a:rPr>
              <a:t>Terima kasih</a:t>
            </a:r>
            <a:endParaRPr lang="id-ID" sz="6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46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Kuesioner Wisudawan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Kuesioner dengan responden (calon) wisudawan</a:t>
            </a:r>
          </a:p>
          <a:p>
            <a:r>
              <a:rPr lang="id-ID" dirty="0" smtClean="0"/>
              <a:t>Dilakukan </a:t>
            </a:r>
            <a:r>
              <a:rPr lang="id-ID" i="1" dirty="0" smtClean="0"/>
              <a:t>on-line</a:t>
            </a:r>
          </a:p>
          <a:p>
            <a:r>
              <a:rPr lang="id-ID" i="1" dirty="0" smtClean="0"/>
              <a:t>Return rate</a:t>
            </a:r>
            <a:r>
              <a:rPr lang="id-ID" dirty="0" smtClean="0"/>
              <a:t> (hampir) 100%</a:t>
            </a:r>
          </a:p>
          <a:p>
            <a:r>
              <a:rPr lang="id-ID" dirty="0" smtClean="0"/>
              <a:t>Rekap kuesioner dapat diakses kaprodi melalui situs ol.akademik.itb.ac.id</a:t>
            </a:r>
          </a:p>
          <a:p>
            <a:r>
              <a:rPr lang="id-ID" dirty="0" smtClean="0"/>
              <a:t>F/S dan prodi dapat menitipkan pertanyaan tambahan.</a:t>
            </a:r>
          </a:p>
        </p:txBody>
      </p:sp>
    </p:spTree>
    <p:extLst>
      <p:ext uri="{BB962C8B-B14F-4D97-AF65-F5344CB8AC3E}">
        <p14:creationId xmlns:p14="http://schemas.microsoft.com/office/powerpoint/2010/main" val="104773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Kuesioner Perkuliahan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Kuesioner matakuliah (per dosen) dengan responden mahasiswa peserta kuliah</a:t>
            </a:r>
          </a:p>
          <a:p>
            <a:r>
              <a:rPr lang="id-ID" dirty="0" smtClean="0"/>
              <a:t>Dilakukan </a:t>
            </a:r>
            <a:r>
              <a:rPr lang="id-ID" i="1" dirty="0" smtClean="0"/>
              <a:t>on-line</a:t>
            </a:r>
          </a:p>
          <a:p>
            <a:r>
              <a:rPr lang="id-ID" i="1" dirty="0" smtClean="0"/>
              <a:t>Return rate</a:t>
            </a:r>
            <a:r>
              <a:rPr lang="id-ID" dirty="0" smtClean="0"/>
              <a:t> (hampir) 100%</a:t>
            </a:r>
          </a:p>
          <a:p>
            <a:r>
              <a:rPr lang="id-ID" dirty="0" smtClean="0"/>
              <a:t>Menjaring apa yang dilihat, dialami, dirasakan mahasiswa, dengan menghindari </a:t>
            </a:r>
            <a:r>
              <a:rPr lang="id-ID" i="1" dirty="0" smtClean="0"/>
              <a:t>judgement</a:t>
            </a:r>
          </a:p>
          <a:p>
            <a:r>
              <a:rPr lang="id-ID" dirty="0" smtClean="0"/>
              <a:t>Digunakan untuk penilaian kinerja dosen.</a:t>
            </a:r>
          </a:p>
        </p:txBody>
      </p:sp>
    </p:spTree>
    <p:extLst>
      <p:ext uri="{BB962C8B-B14F-4D97-AF65-F5344CB8AC3E}">
        <p14:creationId xmlns:p14="http://schemas.microsoft.com/office/powerpoint/2010/main" val="293920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Portofolio Perkuliahan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Dilakukan per kelas matakuliah</a:t>
            </a:r>
          </a:p>
          <a:p>
            <a:r>
              <a:rPr lang="id-ID" dirty="0" smtClean="0"/>
              <a:t>Dilakukan </a:t>
            </a:r>
            <a:r>
              <a:rPr lang="id-ID" i="1" dirty="0" smtClean="0"/>
              <a:t>on-line</a:t>
            </a:r>
          </a:p>
          <a:p>
            <a:r>
              <a:rPr lang="id-ID" dirty="0" smtClean="0"/>
              <a:t>Butir-butir minimal, yang diperkirakan diperlukan untuk semua tipe akreditasi; diharapkan bermanfaat untuk </a:t>
            </a:r>
            <a:r>
              <a:rPr lang="id-ID" i="1" dirty="0" smtClean="0"/>
              <a:t>continuous improvement</a:t>
            </a:r>
          </a:p>
          <a:p>
            <a:r>
              <a:rPr lang="id-ID" dirty="0" smtClean="0"/>
              <a:t>Digunakan untuk penilaian kinerja dosen</a:t>
            </a:r>
          </a:p>
          <a:p>
            <a:r>
              <a:rPr lang="id-ID" dirty="0" smtClean="0"/>
              <a:t>Ada batas waktu untuk keperluan pelaporan ke Ditpeg.</a:t>
            </a:r>
          </a:p>
          <a:p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24908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Paradigma Kurikulum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dirty="0" smtClean="0"/>
              <a:t>Outcome-based education</a:t>
            </a:r>
          </a:p>
          <a:p>
            <a:r>
              <a:rPr lang="id-ID" i="1" dirty="0" smtClean="0"/>
              <a:t>Learner-centered education</a:t>
            </a:r>
          </a:p>
          <a:p>
            <a:r>
              <a:rPr lang="id-ID" i="1" dirty="0" smtClean="0"/>
              <a:t>Continuous improvement</a:t>
            </a:r>
          </a:p>
          <a:p>
            <a:r>
              <a:rPr lang="id-ID" i="1" dirty="0" smtClean="0"/>
              <a:t>International benchmarking and accreditation</a:t>
            </a:r>
          </a:p>
          <a:p>
            <a:pPr marL="0" indent="0">
              <a:buNone/>
            </a:pPr>
            <a:endParaRPr lang="id-ID" dirty="0"/>
          </a:p>
          <a:p>
            <a:pPr marL="0" indent="0" algn="r">
              <a:buNone/>
            </a:pPr>
            <a:r>
              <a:rPr lang="nn-NO" sz="1800" dirty="0"/>
              <a:t>SK </a:t>
            </a:r>
            <a:r>
              <a:rPr lang="nn-NO" sz="1800" dirty="0" smtClean="0"/>
              <a:t>Senat</a:t>
            </a:r>
            <a:r>
              <a:rPr lang="id-ID" sz="1800" dirty="0" smtClean="0"/>
              <a:t> </a:t>
            </a:r>
            <a:r>
              <a:rPr lang="nn-NO" sz="1800" dirty="0" smtClean="0"/>
              <a:t>Akademik </a:t>
            </a:r>
            <a:r>
              <a:rPr lang="nn-NO" sz="1800" dirty="0"/>
              <a:t>ITB </a:t>
            </a:r>
            <a:r>
              <a:rPr lang="nn-NO" sz="1800" dirty="0" smtClean="0"/>
              <a:t>no.11/SK/I1-SA/OT/2012</a:t>
            </a:r>
            <a:endParaRPr lang="id-ID" sz="1800" dirty="0" smtClean="0"/>
          </a:p>
          <a:p>
            <a:pPr marL="0" indent="0" algn="r">
              <a:buNone/>
            </a:pPr>
            <a:r>
              <a:rPr lang="nn-NO" sz="1800" dirty="0" smtClean="0"/>
              <a:t>tentang </a:t>
            </a:r>
            <a:r>
              <a:rPr lang="nn-NO" sz="1800" dirty="0"/>
              <a:t>Pedoman </a:t>
            </a:r>
            <a:r>
              <a:rPr lang="nn-NO" sz="1800" dirty="0" smtClean="0"/>
              <a:t>Kurikulum</a:t>
            </a:r>
            <a:r>
              <a:rPr lang="id-ID" sz="1800" dirty="0" smtClean="0"/>
              <a:t> </a:t>
            </a:r>
            <a:r>
              <a:rPr lang="nn-NO" sz="1800" dirty="0" smtClean="0"/>
              <a:t>2013–2018 </a:t>
            </a:r>
            <a:r>
              <a:rPr lang="nn-NO" sz="1800" dirty="0"/>
              <a:t>ITB</a:t>
            </a:r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411624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Evaluasi</a:t>
            </a:r>
            <a:r>
              <a:rPr lang="id-ID" b="1" dirty="0" smtClean="0"/>
              <a:t> Kurikulum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58894"/>
          </a:xfrm>
        </p:spPr>
        <p:txBody>
          <a:bodyPr>
            <a:normAutofit/>
          </a:bodyPr>
          <a:lstStyle/>
          <a:p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efektivitas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: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dijanjikan</a:t>
            </a:r>
            <a:r>
              <a:rPr lang="en-US" dirty="0" smtClean="0"/>
              <a:t>? </a:t>
            </a:r>
            <a:r>
              <a:rPr lang="en-US" dirty="0" err="1" smtClean="0"/>
              <a:t>Janji</a:t>
            </a:r>
            <a:r>
              <a:rPr lang="en-US" dirty="0" smtClean="0"/>
              <a:t>: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prodi</a:t>
            </a:r>
            <a:r>
              <a:rPr lang="en-US" dirty="0" smtClean="0"/>
              <a:t> (</a:t>
            </a:r>
            <a:r>
              <a:rPr lang="en-US" i="1" dirty="0" smtClean="0"/>
              <a:t>Program Educational Objectives</a:t>
            </a:r>
            <a:r>
              <a:rPr lang="en-US" dirty="0" smtClean="0"/>
              <a:t> – PEO)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luaran</a:t>
            </a:r>
            <a:r>
              <a:rPr lang="en-US" dirty="0" smtClean="0"/>
              <a:t> program (</a:t>
            </a:r>
            <a:r>
              <a:rPr lang="en-US" i="1" dirty="0" smtClean="0"/>
              <a:t>Program/Student Outcomes</a:t>
            </a:r>
            <a:r>
              <a:rPr lang="en-US" dirty="0" smtClean="0"/>
              <a:t> – SO).</a:t>
            </a:r>
          </a:p>
          <a:p>
            <a:r>
              <a:rPr lang="en-US" dirty="0" smtClean="0"/>
              <a:t>PEO </a:t>
            </a:r>
            <a:r>
              <a:rPr lang="en-US" dirty="0" err="1" smtClean="0"/>
              <a:t>dan</a:t>
            </a:r>
            <a:r>
              <a:rPr lang="en-US" dirty="0" smtClean="0"/>
              <a:t> SO </a:t>
            </a:r>
            <a:r>
              <a:rPr lang="en-US" dirty="0" err="1" smtClean="0"/>
              <a:t>diberikan</a:t>
            </a:r>
            <a:r>
              <a:rPr lang="en-US" dirty="0" smtClean="0"/>
              <a:t>, </a:t>
            </a:r>
            <a:r>
              <a:rPr lang="en-US" dirty="0" err="1" smtClean="0"/>
              <a:t>dianggap</a:t>
            </a:r>
            <a:r>
              <a:rPr lang="en-US" dirty="0" smtClean="0"/>
              <a:t> valid,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</a:p>
          <a:p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Evaluasi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lain: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apakah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PEO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SO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layak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relevan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?</a:t>
            </a:r>
            <a:endParaRPr lang="id-ID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93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Evaluasi</a:t>
            </a:r>
            <a:r>
              <a:rPr lang="id-ID" b="1" dirty="0" smtClean="0"/>
              <a:t> Kurikulum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1249"/>
            <a:ext cx="10515600" cy="2903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Keberhasilan</a:t>
            </a:r>
            <a:r>
              <a:rPr lang="en-US" sz="3200" dirty="0"/>
              <a:t> </a:t>
            </a:r>
            <a:r>
              <a:rPr lang="en-US" sz="3200" dirty="0" err="1"/>
              <a:t>kurikulum</a:t>
            </a:r>
            <a:r>
              <a:rPr lang="en-US" sz="3200" dirty="0"/>
              <a:t> </a:t>
            </a:r>
            <a:r>
              <a:rPr lang="en-US" sz="3200" dirty="0" err="1"/>
              <a:t>ditopang</a:t>
            </a:r>
            <a:r>
              <a:rPr lang="en-US" sz="3200" dirty="0"/>
              <a:t> </a:t>
            </a:r>
            <a:r>
              <a:rPr lang="en-US" sz="3200" dirty="0" err="1" smtClean="0"/>
              <a:t>oleh</a:t>
            </a:r>
            <a:endParaRPr lang="en-US" sz="3200" dirty="0"/>
          </a:p>
          <a:p>
            <a:r>
              <a:rPr lang="en-US" sz="3200" dirty="0" err="1" smtClean="0"/>
              <a:t>implementasi</a:t>
            </a:r>
            <a:r>
              <a:rPr lang="en-US" sz="3200" dirty="0" smtClean="0"/>
              <a:t> </a:t>
            </a:r>
            <a:r>
              <a:rPr lang="en-US" sz="3200" dirty="0" err="1" smtClean="0"/>
              <a:t>kurikulum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Rancangan</a:t>
            </a:r>
            <a:r>
              <a:rPr lang="en-US" sz="3200" dirty="0" smtClean="0"/>
              <a:t> </a:t>
            </a:r>
            <a:r>
              <a:rPr lang="en-US" sz="3200" dirty="0" err="1" smtClean="0"/>
              <a:t>kurikulum</a:t>
            </a:r>
            <a:r>
              <a:rPr lang="en-US" sz="3200" dirty="0" smtClean="0"/>
              <a:t>.</a:t>
            </a:r>
            <a:endParaRPr lang="id-ID" sz="32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31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Evaluasi</a:t>
            </a:r>
            <a:r>
              <a:rPr lang="id-ID" b="1" dirty="0" smtClean="0"/>
              <a:t> Kurikulum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599"/>
            <a:ext cx="10515600" cy="3150919"/>
          </a:xfrm>
        </p:spPr>
        <p:txBody>
          <a:bodyPr>
            <a:normAutofit/>
          </a:bodyPr>
          <a:lstStyle/>
          <a:p>
            <a:pPr lvl="0"/>
            <a:r>
              <a:rPr lang="it-IT" dirty="0"/>
              <a:t>Pencapaian SO merupakan buah dari proses dan kegiatan pendidikan, terutama matakuliah. </a:t>
            </a:r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matakuliah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luaran</a:t>
            </a:r>
            <a:r>
              <a:rPr lang="en-US" dirty="0"/>
              <a:t> </a:t>
            </a:r>
            <a:r>
              <a:rPr lang="en-US" dirty="0" err="1"/>
              <a:t>matakuliah</a:t>
            </a:r>
            <a:r>
              <a:rPr lang="en-US" dirty="0"/>
              <a:t> (</a:t>
            </a:r>
            <a:r>
              <a:rPr lang="en-US" i="1" dirty="0"/>
              <a:t>Course/Learning Outcomes</a:t>
            </a:r>
            <a:r>
              <a:rPr lang="en-US" dirty="0"/>
              <a:t> – LO).</a:t>
            </a:r>
          </a:p>
          <a:p>
            <a:pPr lvl="0"/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lain: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SO), </a:t>
            </a:r>
            <a:r>
              <a:rPr lang="en-US" dirty="0" err="1"/>
              <a:t>kurikulum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322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Fokus</a:t>
            </a:r>
            <a:r>
              <a:rPr lang="en-US" b="1" dirty="0" smtClean="0"/>
              <a:t> </a:t>
            </a:r>
            <a:r>
              <a:rPr lang="en-US" b="1" dirty="0" err="1" smtClean="0"/>
              <a:t>Evaluasi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599"/>
            <a:ext cx="10515600" cy="3150919"/>
          </a:xfrm>
        </p:spPr>
        <p:txBody>
          <a:bodyPr>
            <a:normAutofit/>
          </a:bodyPr>
          <a:lstStyle/>
          <a:p>
            <a:pPr lvl="0"/>
            <a:r>
              <a:rPr lang="it-IT" sz="3200" dirty="0" smtClean="0"/>
              <a:t>Evaluasi pencapaian SO </a:t>
            </a:r>
            <a:r>
              <a:rPr lang="en-US" sz="3200" dirty="0" err="1" smtClean="0"/>
              <a:t>dan</a:t>
            </a:r>
            <a:r>
              <a:rPr lang="en-US" sz="3200" dirty="0" smtClean="0"/>
              <a:t> LO.</a:t>
            </a:r>
          </a:p>
          <a:p>
            <a:pPr lvl="0"/>
            <a:r>
              <a:rPr lang="en-US" sz="3200" dirty="0" err="1" smtClean="0"/>
              <a:t>Evaluasi</a:t>
            </a:r>
            <a:r>
              <a:rPr lang="en-US" sz="3200" dirty="0" smtClean="0"/>
              <a:t> </a:t>
            </a:r>
            <a:r>
              <a:rPr lang="en-US" sz="3200" dirty="0" err="1" smtClean="0"/>
              <a:t>pencapaian</a:t>
            </a:r>
            <a:r>
              <a:rPr lang="en-US" sz="3200" dirty="0" smtClean="0"/>
              <a:t> PEO </a:t>
            </a:r>
            <a:r>
              <a:rPr lang="en-US" sz="3200" dirty="0" err="1" smtClean="0"/>
              <a:t>bilamana</a:t>
            </a:r>
            <a:r>
              <a:rPr lang="en-US" sz="3200" dirty="0" smtClean="0"/>
              <a:t> </a:t>
            </a:r>
            <a:r>
              <a:rPr lang="en-US" sz="3200" dirty="0" err="1" smtClean="0"/>
              <a:t>mungkin</a:t>
            </a:r>
            <a:r>
              <a:rPr lang="en-US" sz="3200" dirty="0" smtClean="0"/>
              <a:t> (Magister?)</a:t>
            </a:r>
            <a:endParaRPr lang="en-US" sz="3200" dirty="0"/>
          </a:p>
          <a:p>
            <a:pPr lvl="0"/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dirty="0" err="1" smtClean="0"/>
              <a:t>kurikulum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efektif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5694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Evaluasi</a:t>
            </a:r>
            <a:r>
              <a:rPr lang="id-ID" b="1" dirty="0" smtClean="0"/>
              <a:t> </a:t>
            </a:r>
            <a:r>
              <a:rPr lang="en-US" b="1" dirty="0" err="1" smtClean="0"/>
              <a:t>Luaran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599"/>
            <a:ext cx="10515600" cy="3150919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luaran</a:t>
            </a:r>
            <a:r>
              <a:rPr lang="en-US" dirty="0"/>
              <a:t> </a:t>
            </a:r>
            <a:r>
              <a:rPr lang="en-US" dirty="0" err="1"/>
              <a:t>hendaknya</a:t>
            </a:r>
            <a:r>
              <a:rPr lang="en-US" dirty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/>
              <a:t>data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dipertanggungjawabkan</a:t>
            </a:r>
            <a:r>
              <a:rPr lang="en-US" dirty="0"/>
              <a:t>. Data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,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perseptif</a:t>
            </a:r>
            <a:r>
              <a:rPr lang="en-US" dirty="0"/>
              <a:t>.</a:t>
            </a:r>
          </a:p>
          <a:p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, </a:t>
            </a:r>
            <a:r>
              <a:rPr lang="en-US" dirty="0" err="1"/>
              <a:t>portofolio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. </a:t>
            </a:r>
            <a:r>
              <a:rPr lang="en-US" dirty="0" err="1"/>
              <a:t>Bukti</a:t>
            </a:r>
            <a:r>
              <a:rPr lang="en-US" dirty="0"/>
              <a:t> (</a:t>
            </a:r>
            <a:r>
              <a:rPr lang="en-US" i="1" dirty="0"/>
              <a:t>evidence</a:t>
            </a:r>
            <a:r>
              <a:rPr lang="en-US" dirty="0"/>
              <a:t>)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luaran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921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Hasil</a:t>
            </a:r>
            <a:r>
              <a:rPr lang="en-US" b="1" dirty="0" smtClean="0"/>
              <a:t> </a:t>
            </a:r>
            <a:r>
              <a:rPr lang="en-US" b="1" dirty="0" err="1" smtClean="0"/>
              <a:t>Evaluasi</a:t>
            </a:r>
            <a:r>
              <a:rPr lang="id-ID" b="1" dirty="0" smtClean="0"/>
              <a:t> Kurikulum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599"/>
            <a:ext cx="10515600" cy="3150919"/>
          </a:xfrm>
        </p:spPr>
        <p:txBody>
          <a:bodyPr>
            <a:normAutofit/>
          </a:bodyPr>
          <a:lstStyle/>
          <a:p>
            <a:pPr lvl="0"/>
            <a:r>
              <a:rPr lang="en-US" sz="3200" dirty="0" err="1" smtClean="0"/>
              <a:t>Asesmen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efektivitas</a:t>
            </a:r>
            <a:r>
              <a:rPr lang="en-US" sz="3200" dirty="0" smtClean="0"/>
              <a:t> </a:t>
            </a:r>
            <a:r>
              <a:rPr lang="en-US" sz="3200" dirty="0" err="1" smtClean="0"/>
              <a:t>kurikulum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meningkatkannya</a:t>
            </a:r>
            <a:r>
              <a:rPr lang="en-US" sz="3200" dirty="0" smtClean="0"/>
              <a:t>.</a:t>
            </a:r>
            <a:endParaRPr lang="en-US" sz="3200" dirty="0"/>
          </a:p>
          <a:p>
            <a:pPr lvl="0"/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kalah</a:t>
            </a:r>
            <a:r>
              <a:rPr lang="en-US" sz="3200" dirty="0" smtClean="0"/>
              <a:t> </a:t>
            </a:r>
            <a:r>
              <a:rPr lang="en-US" sz="3200" dirty="0" err="1" smtClean="0"/>
              <a:t>penting</a:t>
            </a:r>
            <a:r>
              <a:rPr lang="en-US" sz="3200" dirty="0" smtClean="0"/>
              <a:t>: </a:t>
            </a:r>
            <a:r>
              <a:rPr lang="en-US" sz="3200" dirty="0" err="1" smtClean="0"/>
              <a:t>mekanisme</a:t>
            </a:r>
            <a:r>
              <a:rPr lang="en-US" sz="3200" dirty="0" smtClean="0"/>
              <a:t> </a:t>
            </a:r>
            <a:r>
              <a:rPr lang="en-US" sz="3200" dirty="0" err="1" smtClean="0"/>
              <a:t>evaluasi</a:t>
            </a:r>
            <a:r>
              <a:rPr lang="en-US" sz="3200" dirty="0" smtClean="0"/>
              <a:t> (</a:t>
            </a:r>
            <a:r>
              <a:rPr lang="en-US" sz="3200" dirty="0" err="1" smtClean="0"/>
              <a:t>efektivitas</a:t>
            </a:r>
            <a:r>
              <a:rPr lang="en-US" sz="3200" dirty="0" smtClean="0"/>
              <a:t>) </a:t>
            </a:r>
            <a:r>
              <a:rPr lang="en-US" sz="3200" dirty="0" err="1" smtClean="0"/>
              <a:t>kurikulum</a:t>
            </a:r>
            <a:r>
              <a:rPr lang="en-US" sz="3200" dirty="0" smtClean="0"/>
              <a:t>. </a:t>
            </a:r>
            <a:r>
              <a:rPr lang="en-US" sz="3200" dirty="0" err="1" smtClean="0"/>
              <a:t>Kepentingan</a:t>
            </a:r>
            <a:r>
              <a:rPr lang="en-US" sz="3200" dirty="0" smtClean="0"/>
              <a:t> </a:t>
            </a:r>
            <a:r>
              <a:rPr lang="en-US" sz="3200" dirty="0" err="1" smtClean="0"/>
              <a:t>jangka</a:t>
            </a:r>
            <a:r>
              <a:rPr lang="en-US" sz="3200" dirty="0" smtClean="0"/>
              <a:t> </a:t>
            </a:r>
            <a:r>
              <a:rPr lang="en-US" sz="3200" dirty="0" err="1" smtClean="0"/>
              <a:t>panjang</a:t>
            </a:r>
            <a:r>
              <a:rPr lang="en-US" sz="3200" dirty="0" smtClean="0"/>
              <a:t>: </a:t>
            </a:r>
            <a:r>
              <a:rPr lang="en-US" sz="3200" i="1" dirty="0" smtClean="0"/>
              <a:t>continuous improvement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598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i="1" dirty="0" smtClean="0"/>
              <a:t>Continuous Improvement</a:t>
            </a:r>
            <a:endParaRPr lang="id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Kurikulum ITB 2013 </a:t>
            </a:r>
            <a:r>
              <a:rPr lang="id-ID" dirty="0" smtClean="0">
                <a:sym typeface="Wingdings" panose="05000000000000000000" pitchFamily="2" charset="2"/>
              </a:rPr>
              <a:t> tanpa tahun berakhir</a:t>
            </a:r>
            <a:endParaRPr lang="id-ID" dirty="0" smtClean="0"/>
          </a:p>
          <a:p>
            <a:r>
              <a:rPr lang="id-ID" dirty="0" smtClean="0"/>
              <a:t>Untuk mengakomodasi rentang masa akreditasi yang tidak seragam</a:t>
            </a:r>
          </a:p>
          <a:p>
            <a:r>
              <a:rPr lang="id-ID" dirty="0" smtClean="0"/>
              <a:t>Memberikan kelenturan: revisi dapat dilakukan bilamana diperlukan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Revisi atau perubahan kurikulum harus dilakukan dengan seksama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Dasar perubahan harus jelas; perubahan tidak dibuat mudah</a:t>
            </a:r>
          </a:p>
          <a:p>
            <a:r>
              <a:rPr lang="id-ID" dirty="0" smtClean="0"/>
              <a:t>Peraturan Senat Akademik nomor 16/2016 tentang Mekanisme Perubahan Kurikulum ITB</a:t>
            </a:r>
          </a:p>
        </p:txBody>
      </p:sp>
    </p:spTree>
    <p:extLst>
      <p:ext uri="{BB962C8B-B14F-4D97-AF65-F5344CB8AC3E}">
        <p14:creationId xmlns:p14="http://schemas.microsoft.com/office/powerpoint/2010/main" val="426168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533</Words>
  <Application>Microsoft Office PowerPoint</Application>
  <PresentationFormat>Custom</PresentationFormat>
  <Paragraphs>76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Evaluasi Kurikulum 2013</vt:lpstr>
      <vt:lpstr>Paradigma Kurikulum</vt:lpstr>
      <vt:lpstr>Evaluasi Kurikulum</vt:lpstr>
      <vt:lpstr>Evaluasi Kurikulum</vt:lpstr>
      <vt:lpstr>Evaluasi Kurikulum</vt:lpstr>
      <vt:lpstr>Fokus Evaluasi</vt:lpstr>
      <vt:lpstr>Evaluasi Luaran</vt:lpstr>
      <vt:lpstr>Hasil Evaluasi Kurikulum</vt:lpstr>
      <vt:lpstr>Continuous Improvement</vt:lpstr>
      <vt:lpstr>Format Evaluasi Luaran</vt:lpstr>
      <vt:lpstr>Evaluasi Khusus: TPB</vt:lpstr>
      <vt:lpstr>Pemikiran Ke Depan</vt:lpstr>
      <vt:lpstr>Terima kasih</vt:lpstr>
      <vt:lpstr>Kuesioner Wisudawan</vt:lpstr>
      <vt:lpstr>Kuesioner Perkuliahan</vt:lpstr>
      <vt:lpstr>Portofolio Perkuliahan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diky</dc:creator>
  <cp:lastModifiedBy>Tety</cp:lastModifiedBy>
  <cp:revision>44</cp:revision>
  <dcterms:created xsi:type="dcterms:W3CDTF">2016-12-09T06:41:43Z</dcterms:created>
  <dcterms:modified xsi:type="dcterms:W3CDTF">2017-12-06T07:33:13Z</dcterms:modified>
</cp:coreProperties>
</file>